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313" r:id="rId2"/>
    <p:sldId id="309" r:id="rId3"/>
    <p:sldId id="260" r:id="rId4"/>
    <p:sldId id="258" r:id="rId5"/>
    <p:sldId id="312" r:id="rId6"/>
    <p:sldId id="310" r:id="rId7"/>
    <p:sldId id="327" r:id="rId8"/>
    <p:sldId id="315" r:id="rId9"/>
    <p:sldId id="316" r:id="rId10"/>
    <p:sldId id="317" r:id="rId11"/>
    <p:sldId id="318" r:id="rId12"/>
    <p:sldId id="319" r:id="rId13"/>
    <p:sldId id="328" r:id="rId14"/>
    <p:sldId id="323" r:id="rId15"/>
    <p:sldId id="320" r:id="rId16"/>
    <p:sldId id="321" r:id="rId17"/>
    <p:sldId id="322" r:id="rId18"/>
    <p:sldId id="324" r:id="rId19"/>
    <p:sldId id="325" r:id="rId20"/>
    <p:sldId id="326" r:id="rId21"/>
    <p:sldId id="330" r:id="rId22"/>
    <p:sldId id="331" r:id="rId23"/>
    <p:sldId id="28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Fira Sans Extra Condensed Mediu" panose="020B0603050000020004" pitchFamily="34" charset="0"/>
      <p:regular r:id="rId31"/>
      <p:bold r:id="rId32"/>
      <p:italic r:id="rId33"/>
      <p:boldItalic r:id="rId34"/>
    </p:embeddedFont>
    <p:embeddedFont>
      <p:font typeface="Fira Sans Extra Condensed Medium" panose="020B0603050000020004" pitchFamily="34" charset="0"/>
      <p:regular r:id="rId35"/>
      <p:bold r:id="rId36"/>
      <p:italic r:id="rId37"/>
      <p:boldItalic r:id="rId38"/>
    </p:embeddedFont>
    <p:embeddedFont>
      <p:font typeface="Montserrat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66"/>
    <a:srgbClr val="FF9933"/>
    <a:srgbClr val="F3E85F"/>
    <a:srgbClr val="EDDD13"/>
    <a:srgbClr val="BFEAB0"/>
    <a:srgbClr val="A9DA74"/>
    <a:srgbClr val="66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F6916-0F3B-4CF1-A1B0-B51CF2DF3C57}">
  <a:tblStyle styleId="{A4AF6916-0F3B-4CF1-A1B0-B51CF2DF3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0772"/>
  </p:normalViewPr>
  <p:slideViewPr>
    <p:cSldViewPr snapToGrid="0">
      <p:cViewPr varScale="1">
        <p:scale>
          <a:sx n="132" d="100"/>
          <a:sy n="132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22367120"/>
        <c:axId val="522361680"/>
      </c:barChart>
      <c:catAx>
        <c:axId val="522367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150" normalizeH="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22361680"/>
        <c:crosses val="autoZero"/>
        <c:auto val="1"/>
        <c:lblAlgn val="ctr"/>
        <c:lblOffset val="100"/>
        <c:noMultiLvlLbl val="0"/>
      </c:catAx>
      <c:valAx>
        <c:axId val="522361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2367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legend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 sz="900"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76-6C45-A215-F39DB7F8B175}"/>
              </c:ext>
            </c:extLst>
          </c:dPt>
          <c:dPt>
            <c:idx val="1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76-6C45-A215-F39DB7F8B175}"/>
              </c:ext>
            </c:extLst>
          </c:dPt>
          <c:dPt>
            <c:idx val="2"/>
            <c:bubble3D val="0"/>
            <c:spPr>
              <a:solidFill>
                <a:schemeClr val="accent3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76-6C45-A215-F39DB7F8B17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176-6C45-A215-F39DB7F8B175}"/>
              </c:ext>
            </c:extLst>
          </c:dPt>
          <c:dPt>
            <c:idx val="4"/>
            <c:bubble3D val="0"/>
            <c:spPr>
              <a:solidFill>
                <a:schemeClr val="accent3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176-6C45-A215-F39DB7F8B175}"/>
              </c:ext>
            </c:extLst>
          </c:dPt>
          <c:dPt>
            <c:idx val="5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176-6C45-A215-F39DB7F8B175}"/>
              </c:ext>
            </c:extLst>
          </c:dPt>
          <c:dPt>
            <c:idx val="6"/>
            <c:bubble3D val="0"/>
            <c:spPr>
              <a:solidFill>
                <a:schemeClr val="accent3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176-6C45-A215-F39DB7F8B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3.7</c:v>
                </c:pt>
                <c:pt idx="3">
                  <c:v>14.814</c:v>
                </c:pt>
                <c:pt idx="4">
                  <c:v>0</c:v>
                </c:pt>
                <c:pt idx="5">
                  <c:v>0</c:v>
                </c:pt>
                <c:pt idx="6">
                  <c:v>81.48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176-6C45-A215-F39DB7F8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5"/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FFC000"/>
          </a:solidFill>
        </a:defRPr>
      </a:pPr>
      <a:endParaRPr lang="en-V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28053488"/>
        <c:axId val="528055664"/>
      </c:barChart>
      <c:catAx>
        <c:axId val="52805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150" normalizeH="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28055664"/>
        <c:crosses val="autoZero"/>
        <c:auto val="1"/>
        <c:lblAlgn val="ctr"/>
        <c:lblOffset val="100"/>
        <c:noMultiLvlLbl val="0"/>
      </c:catAx>
      <c:valAx>
        <c:axId val="528055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805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legend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 sz="900">
          <a:latin typeface="Arial" panose="020B0604020202020204" pitchFamily="34" charset="0"/>
          <a:cs typeface="Arial" panose="020B0604020202020204" pitchFamily="34" charset="0"/>
        </a:defRPr>
      </a:pPr>
      <a:endParaRPr lang="en-V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1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28054032"/>
        <c:axId val="528057840"/>
      </c:barChart>
      <c:catAx>
        <c:axId val="52805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150" normalizeH="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528057840"/>
        <c:crosses val="autoZero"/>
        <c:auto val="1"/>
        <c:lblAlgn val="ctr"/>
        <c:lblOffset val="100"/>
        <c:noMultiLvlLbl val="0"/>
      </c:catAx>
      <c:valAx>
        <c:axId val="528057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805403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 sz="900"/>
      </a:pPr>
      <a:endParaRPr lang="en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A6D5-8291-44A3-ACCF-00399E612E4F}" type="datetime1">
              <a:rPr lang="en-US" smtClean="0"/>
              <a:t>10/23/21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E5C3-8D59-45C2-ADB7-44A28EBD9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86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815133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7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3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chi </a:t>
            </a:r>
            <a:r>
              <a:rPr lang="en-US" baseline="0" dirty="0" err="1"/>
              <a:t>tiết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36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1791043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791093" y="4834275"/>
            <a:ext cx="7352907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631B6A-3A8F-FD46-BC47-24B52EECC997}"/>
              </a:ext>
            </a:extLst>
          </p:cNvPr>
          <p:cNvSpPr txBox="1"/>
          <p:nvPr userDrawn="1"/>
        </p:nvSpPr>
        <p:spPr>
          <a:xfrm>
            <a:off x="0" y="4843474"/>
            <a:ext cx="70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AAB0332-0857-D048-9ED5-0E8837A16776}" type="slidenum">
              <a:rPr lang="x-none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x-none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FF0A2-3235-FB4D-8A69-C39DA26AF4A5}"/>
              </a:ext>
            </a:extLst>
          </p:cNvPr>
          <p:cNvSpPr txBox="1"/>
          <p:nvPr userDrawn="1"/>
        </p:nvSpPr>
        <p:spPr>
          <a:xfrm>
            <a:off x="1791093" y="4843474"/>
            <a:ext cx="7352907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0" dirty="0">
                <a:solidFill>
                  <a:schemeClr val="tx2">
                    <a:lumMod val="90000"/>
                  </a:schemeClr>
                </a:solidFill>
              </a:rPr>
              <a:t>Nhận diện cảm xúc của sinh viên dựa trên biểu cảm khuôn mặt trong giáo dục trực tuyến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4;p13"/>
          <p:cNvSpPr txBox="1">
            <a:spLocks/>
          </p:cNvSpPr>
          <p:nvPr/>
        </p:nvSpPr>
        <p:spPr>
          <a:xfrm>
            <a:off x="4504056" y="3972495"/>
            <a:ext cx="4314968" cy="6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viên thực hiện:  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</a:t>
            </a:r>
            <a:r>
              <a:rPr lang="en-US" sz="1600" dirty="0" err="1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Huy</a:t>
            </a:r>
            <a:endParaRPr lang="vi-VN" sz="1600" dirty="0">
              <a:solidFill>
                <a:schemeClr val="accent6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hướng dẫn: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Đặng Thành Trung</a:t>
            </a:r>
          </a:p>
        </p:txBody>
      </p:sp>
      <p:pic>
        <p:nvPicPr>
          <p:cNvPr id="16" name="Picture 15" descr="LogoVN">
            <a:extLst>
              <a:ext uri="{FF2B5EF4-FFF2-40B4-BE49-F238E27FC236}">
                <a16:creationId xmlns:a16="http://schemas.microsoft.com/office/drawing/2014/main" id="{4ED0F3D5-F492-41EE-A99A-2637C93E99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4" y="-8136"/>
            <a:ext cx="870132" cy="8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624">
            <a:extLst>
              <a:ext uri="{FF2B5EF4-FFF2-40B4-BE49-F238E27FC236}">
                <a16:creationId xmlns:a16="http://schemas.microsoft.com/office/drawing/2014/main" id="{FCE57F73-5453-46A2-BC52-1D526592B48E}"/>
              </a:ext>
            </a:extLst>
          </p:cNvPr>
          <p:cNvSpPr txBox="1">
            <a:spLocks/>
          </p:cNvSpPr>
          <p:nvPr/>
        </p:nvSpPr>
        <p:spPr>
          <a:xfrm>
            <a:off x="953023" y="81801"/>
            <a:ext cx="7427851" cy="75197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TR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ỜNG ĐẠI HỌC S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PHẠM HÀ NỘI</a:t>
            </a:r>
          </a:p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KHOA CÔNG NGHỆ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63B30-F1C6-457B-8708-12A6F0447711}"/>
              </a:ext>
            </a:extLst>
          </p:cNvPr>
          <p:cNvSpPr txBox="1"/>
          <p:nvPr/>
        </p:nvSpPr>
        <p:spPr>
          <a:xfrm>
            <a:off x="650897" y="1333557"/>
            <a:ext cx="81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latin typeface="+mj-lt"/>
              </a:rPr>
              <a:t>HỘI NGHỊ CÁN BỘ NGHIÊN CỨU KHOA HỌC</a:t>
            </a: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7" y="0"/>
            <a:ext cx="9556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206220" y="2055106"/>
            <a:ext cx="7427641" cy="159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/>
              <a:t>NHẬN DIỆN CẢM XÚC CỦA SINH VIÊN </a:t>
            </a:r>
          </a:p>
          <a:p>
            <a:pPr algn="ctr">
              <a:lnSpc>
                <a:spcPct val="120000"/>
              </a:lnSpc>
            </a:pPr>
            <a:r>
              <a:rPr lang="en-US" sz="2800" b="1" dirty="0"/>
              <a:t>DỰA TRÊN BIỂU CẢM KHUÔN MẶT TRONG GIÁO DỤC TRỰC TUYẾN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0C972-6DBE-3C4F-A319-AF05D478CD93}"/>
              </a:ext>
            </a:extLst>
          </p:cNvPr>
          <p:cNvSpPr txBox="1"/>
          <p:nvPr/>
        </p:nvSpPr>
        <p:spPr>
          <a:xfrm>
            <a:off x="85045" y="4464015"/>
            <a:ext cx="160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Hà Nội, 10-2021</a:t>
            </a:r>
          </a:p>
        </p:txBody>
      </p:sp>
    </p:spTree>
    <p:extLst>
      <p:ext uri="{BB962C8B-B14F-4D97-AF65-F5344CB8AC3E}">
        <p14:creationId xmlns:p14="http://schemas.microsoft.com/office/powerpoint/2010/main" val="37628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PHÁT HIỆN KHUÔN MẶT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9" y="3530830"/>
            <a:ext cx="1212526" cy="90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3" y="2726931"/>
            <a:ext cx="2168656" cy="1622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46" y="3530830"/>
            <a:ext cx="1227125" cy="8894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373" y="3530830"/>
            <a:ext cx="1175650" cy="9047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1373" y="2560950"/>
            <a:ext cx="1178236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35538" y="3765920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3160" y="3759250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69484" y="3831234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21298" y="2560949"/>
            <a:ext cx="1214964" cy="912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93390" y="3378760"/>
            <a:ext cx="357225" cy="33773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37" y="3530829"/>
            <a:ext cx="1227125" cy="88942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721298" y="3547626"/>
            <a:ext cx="1214964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73817" y="3672710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44233" y="3681245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79397" y="3679577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56817" y="3682352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43160" y="2773831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50782" y="2767161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77106" y="2839145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55194" y="2726931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25610" y="2735466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60774" y="2733798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38194" y="2736573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8615" y="1318782"/>
            <a:ext cx="730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buBlip>
                <a:blip r:embed="rId5"/>
              </a:buBlip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hương pháp Haar-Cascade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dụng dựa trê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đặc trưng Haar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nhanh chóng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phụ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tỉ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TIỀN XỬ LÝ HÌNH ẢNH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87" y="3467772"/>
            <a:ext cx="679421" cy="6008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4" y="3058947"/>
            <a:ext cx="1960729" cy="14184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32141" y="3588852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" y="3406302"/>
            <a:ext cx="780013" cy="72378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48915" y="3594210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2998" y="1159009"/>
            <a:ext cx="73439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7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histogram)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nhiễu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lọc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Gaussian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đổi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kích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Picture 5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152" y="1902626"/>
            <a:ext cx="1764722" cy="1732243"/>
          </a:xfrm>
          <a:prstGeom prst="rect">
            <a:avLst/>
          </a:prstGeom>
          <a:scene3d>
            <a:camera prst="orthographicFront">
              <a:rot lat="1198856" lon="17101136" rev="26512"/>
            </a:camera>
            <a:lightRig rig="threePt" dir="t"/>
          </a:scene3d>
        </p:spPr>
      </p:pic>
      <p:grpSp>
        <p:nvGrpSpPr>
          <p:cNvPr id="553" name="Group 552"/>
          <p:cNvGrpSpPr/>
          <p:nvPr/>
        </p:nvGrpSpPr>
        <p:grpSpPr>
          <a:xfrm>
            <a:off x="652516" y="1748633"/>
            <a:ext cx="530426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54" name="Rectangle 55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5" name="Parallelogram 55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7" name="Parallelogram 55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58" name="Straight Connector 55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0" name="TextBox 559"/>
          <p:cNvSpPr txBox="1"/>
          <p:nvPr/>
        </p:nvSpPr>
        <p:spPr>
          <a:xfrm>
            <a:off x="645659" y="340664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1" name="TextBox 560"/>
          <p:cNvSpPr txBox="1"/>
          <p:nvPr/>
        </p:nvSpPr>
        <p:spPr>
          <a:xfrm>
            <a:off x="734079" y="204616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62" name="Group 561"/>
          <p:cNvGrpSpPr/>
          <p:nvPr/>
        </p:nvGrpSpPr>
        <p:grpSpPr>
          <a:xfrm>
            <a:off x="963220" y="1742618"/>
            <a:ext cx="530426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63" name="Rectangle 56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4" name="Parallelogram 56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6" name="Parallelogram 56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67" name="Straight Connector 56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TextBox 568"/>
          <p:cNvSpPr txBox="1"/>
          <p:nvPr/>
        </p:nvSpPr>
        <p:spPr>
          <a:xfrm>
            <a:off x="941107" y="341265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1037844" y="20516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71" name="TextBox 570"/>
          <p:cNvSpPr txBox="1"/>
          <p:nvPr/>
        </p:nvSpPr>
        <p:spPr>
          <a:xfrm rot="16200000">
            <a:off x="413347" y="4036298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0</a:t>
            </a:r>
          </a:p>
        </p:txBody>
      </p:sp>
      <p:sp>
        <p:nvSpPr>
          <p:cNvPr id="572" name="TextBox 571"/>
          <p:cNvSpPr txBox="1"/>
          <p:nvPr/>
        </p:nvSpPr>
        <p:spPr>
          <a:xfrm rot="16200000">
            <a:off x="715328" y="403048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1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1284368" y="1742618"/>
            <a:ext cx="468045" cy="205540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574" name="Rectangle 57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5" name="Parallelogram 57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7" name="Parallelogram 57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78" name="Straight Connector 57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TextBox 579"/>
          <p:cNvSpPr txBox="1"/>
          <p:nvPr/>
        </p:nvSpPr>
        <p:spPr>
          <a:xfrm rot="16200000">
            <a:off x="963500" y="4090643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1</a:t>
            </a:r>
          </a:p>
        </p:txBody>
      </p:sp>
      <p:sp>
        <p:nvSpPr>
          <p:cNvPr id="581" name="TextBox 580"/>
          <p:cNvSpPr txBox="1"/>
          <p:nvPr/>
        </p:nvSpPr>
        <p:spPr>
          <a:xfrm rot="16200000">
            <a:off x="1834702" y="3874120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2</a:t>
            </a:r>
          </a:p>
        </p:txBody>
      </p:sp>
      <p:sp>
        <p:nvSpPr>
          <p:cNvPr id="582" name="TextBox 581"/>
          <p:cNvSpPr txBox="1"/>
          <p:nvPr/>
        </p:nvSpPr>
        <p:spPr>
          <a:xfrm rot="16200000">
            <a:off x="2251515" y="3873569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3</a:t>
            </a:r>
          </a:p>
        </p:txBody>
      </p:sp>
      <p:sp>
        <p:nvSpPr>
          <p:cNvPr id="583" name="TextBox 582"/>
          <p:cNvSpPr txBox="1"/>
          <p:nvPr/>
        </p:nvSpPr>
        <p:spPr>
          <a:xfrm rot="16200000">
            <a:off x="2567913" y="3940250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2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1302586" y="204791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85" name="TextBox 584"/>
          <p:cNvSpPr txBox="1"/>
          <p:nvPr/>
        </p:nvSpPr>
        <p:spPr>
          <a:xfrm rot="16200000">
            <a:off x="3451388" y="3631992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4</a:t>
            </a:r>
          </a:p>
        </p:txBody>
      </p:sp>
      <p:sp>
        <p:nvSpPr>
          <p:cNvPr id="586" name="TextBox 585"/>
          <p:cNvSpPr txBox="1"/>
          <p:nvPr/>
        </p:nvSpPr>
        <p:spPr>
          <a:xfrm rot="16200000">
            <a:off x="3876411" y="3627968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5</a:t>
            </a:r>
          </a:p>
        </p:txBody>
      </p:sp>
      <p:sp>
        <p:nvSpPr>
          <p:cNvPr id="587" name="TextBox 586"/>
          <p:cNvSpPr txBox="1"/>
          <p:nvPr/>
        </p:nvSpPr>
        <p:spPr>
          <a:xfrm rot="16200000">
            <a:off x="4223322" y="3721952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3</a:t>
            </a:r>
          </a:p>
        </p:txBody>
      </p:sp>
      <p:grpSp>
        <p:nvGrpSpPr>
          <p:cNvPr id="588" name="Group 587"/>
          <p:cNvGrpSpPr/>
          <p:nvPr/>
        </p:nvGrpSpPr>
        <p:grpSpPr>
          <a:xfrm>
            <a:off x="5630130" y="1836972"/>
            <a:ext cx="248642" cy="1953431"/>
            <a:chOff x="2433414" y="1600201"/>
            <a:chExt cx="1373737" cy="2732517"/>
          </a:xfrm>
        </p:grpSpPr>
        <p:sp>
          <p:nvSpPr>
            <p:cNvPr id="589" name="Rectangle 588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1" name="Straight Connector 590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Group 594"/>
          <p:cNvGrpSpPr/>
          <p:nvPr/>
        </p:nvGrpSpPr>
        <p:grpSpPr>
          <a:xfrm>
            <a:off x="6633033" y="1836972"/>
            <a:ext cx="206747" cy="1959446"/>
            <a:chOff x="2433414" y="1600201"/>
            <a:chExt cx="1373737" cy="2732517"/>
          </a:xfrm>
        </p:grpSpPr>
        <p:sp>
          <p:nvSpPr>
            <p:cNvPr id="596" name="Rectangle 595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8" name="Straight Connector 597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/>
          <p:cNvGrpSpPr/>
          <p:nvPr/>
        </p:nvGrpSpPr>
        <p:grpSpPr>
          <a:xfrm>
            <a:off x="7821353" y="2105313"/>
            <a:ext cx="181512" cy="1469398"/>
            <a:chOff x="2433414" y="1600201"/>
            <a:chExt cx="1373737" cy="2732517"/>
          </a:xfrm>
        </p:grpSpPr>
        <p:sp>
          <p:nvSpPr>
            <p:cNvPr id="603" name="Rectangle 602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05" name="Straight Connector 604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TextBox 608"/>
          <p:cNvSpPr txBox="1"/>
          <p:nvPr/>
        </p:nvSpPr>
        <p:spPr>
          <a:xfrm>
            <a:off x="5340133" y="1109247"/>
            <a:ext cx="11025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1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0" name="TextBox 609"/>
          <p:cNvSpPr txBox="1"/>
          <p:nvPr/>
        </p:nvSpPr>
        <p:spPr>
          <a:xfrm>
            <a:off x="6644367" y="1106212"/>
            <a:ext cx="11029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2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1" name="TextBox 610"/>
          <p:cNvSpPr txBox="1"/>
          <p:nvPr/>
        </p:nvSpPr>
        <p:spPr>
          <a:xfrm>
            <a:off x="7714528" y="3674077"/>
            <a:ext cx="986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3 Dense  (</a:t>
            </a:r>
            <a:r>
              <a:rPr lang="en-US" sz="1050" dirty="0" err="1"/>
              <a:t>Softmax</a:t>
            </a:r>
            <a:r>
              <a:rPr lang="en-US" sz="1050" dirty="0"/>
              <a:t>)</a:t>
            </a:r>
          </a:p>
        </p:txBody>
      </p:sp>
      <p:sp>
        <p:nvSpPr>
          <p:cNvPr id="612" name="TextBox 611"/>
          <p:cNvSpPr txBox="1"/>
          <p:nvPr/>
        </p:nvSpPr>
        <p:spPr>
          <a:xfrm>
            <a:off x="5388828" y="1928677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1024</a:t>
            </a:r>
          </a:p>
        </p:txBody>
      </p:sp>
      <p:sp>
        <p:nvSpPr>
          <p:cNvPr id="613" name="TextBox 612"/>
          <p:cNvSpPr txBox="1"/>
          <p:nvPr/>
        </p:nvSpPr>
        <p:spPr>
          <a:xfrm>
            <a:off x="6417051" y="1942714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1024</a:t>
            </a:r>
          </a:p>
        </p:txBody>
      </p:sp>
      <p:sp>
        <p:nvSpPr>
          <p:cNvPr id="614" name="TextBox 613"/>
          <p:cNvSpPr txBox="1"/>
          <p:nvPr/>
        </p:nvSpPr>
        <p:spPr>
          <a:xfrm>
            <a:off x="7805602" y="21010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grpSp>
        <p:nvGrpSpPr>
          <p:cNvPr id="615" name="Group 614"/>
          <p:cNvGrpSpPr/>
          <p:nvPr/>
        </p:nvGrpSpPr>
        <p:grpSpPr>
          <a:xfrm>
            <a:off x="1564996" y="1748634"/>
            <a:ext cx="467737" cy="204176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16" name="Rectangle 6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7" name="Parallelogram 6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9" name="Parallelogram 6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0" name="Straight Connector 6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2" name="TextBox 621"/>
          <p:cNvSpPr txBox="1"/>
          <p:nvPr/>
        </p:nvSpPr>
        <p:spPr>
          <a:xfrm rot="16200000">
            <a:off x="1265371" y="4124041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1</a:t>
            </a:r>
          </a:p>
        </p:txBody>
      </p:sp>
      <p:sp>
        <p:nvSpPr>
          <p:cNvPr id="623" name="TextBox 622"/>
          <p:cNvSpPr txBox="1"/>
          <p:nvPr/>
        </p:nvSpPr>
        <p:spPr>
          <a:xfrm>
            <a:off x="1510895" y="275180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grpSp>
        <p:nvGrpSpPr>
          <p:cNvPr id="624" name="Group 623"/>
          <p:cNvGrpSpPr/>
          <p:nvPr/>
        </p:nvGrpSpPr>
        <p:grpSpPr>
          <a:xfrm>
            <a:off x="1970160" y="2102498"/>
            <a:ext cx="653124" cy="1480743"/>
            <a:chOff x="8854165" y="1600200"/>
            <a:chExt cx="994950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25" name="Rectangle 624"/>
            <p:cNvSpPr/>
            <p:nvPr/>
          </p:nvSpPr>
          <p:spPr>
            <a:xfrm>
              <a:off x="9231382" y="1602336"/>
              <a:ext cx="592068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6" name="Parallelogram 625"/>
            <p:cNvSpPr/>
            <p:nvPr/>
          </p:nvSpPr>
          <p:spPr>
            <a:xfrm>
              <a:off x="8854165" y="3420452"/>
              <a:ext cx="994950" cy="910128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8854528" y="2512463"/>
              <a:ext cx="58891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8" name="Parallelogram 627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9" name="Straight Connector 628"/>
            <p:cNvCxnSpPr/>
            <p:nvPr/>
          </p:nvCxnSpPr>
          <p:spPr>
            <a:xfrm flipV="1">
              <a:off x="9442019" y="3419385"/>
              <a:ext cx="388144" cy="910126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0" name="Straight Connector 629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1" name="Group 630"/>
          <p:cNvGrpSpPr/>
          <p:nvPr/>
        </p:nvGrpSpPr>
        <p:grpSpPr>
          <a:xfrm>
            <a:off x="2407183" y="2100259"/>
            <a:ext cx="653124" cy="1480743"/>
            <a:chOff x="8854165" y="1600200"/>
            <a:chExt cx="994950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32" name="Rectangle 631"/>
            <p:cNvSpPr/>
            <p:nvPr/>
          </p:nvSpPr>
          <p:spPr>
            <a:xfrm>
              <a:off x="9231382" y="1602336"/>
              <a:ext cx="592068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3" name="Parallelogram 632"/>
            <p:cNvSpPr/>
            <p:nvPr/>
          </p:nvSpPr>
          <p:spPr>
            <a:xfrm>
              <a:off x="8854165" y="3420452"/>
              <a:ext cx="994950" cy="910128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8854528" y="2512463"/>
              <a:ext cx="58891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5" name="Parallelogram 63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36" name="Straight Connector 635"/>
            <p:cNvCxnSpPr/>
            <p:nvPr/>
          </p:nvCxnSpPr>
          <p:spPr>
            <a:xfrm flipV="1">
              <a:off x="9442019" y="3419385"/>
              <a:ext cx="388144" cy="910126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8" name="Group 637"/>
          <p:cNvGrpSpPr/>
          <p:nvPr/>
        </p:nvGrpSpPr>
        <p:grpSpPr>
          <a:xfrm>
            <a:off x="2835669" y="2091946"/>
            <a:ext cx="495212" cy="1499015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639" name="Rectangle 63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0" name="Parallelogram 63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2" name="Parallelogram 64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43" name="Straight Connector 64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5" name="Group 644"/>
          <p:cNvGrpSpPr/>
          <p:nvPr/>
        </p:nvGrpSpPr>
        <p:grpSpPr>
          <a:xfrm>
            <a:off x="3129761" y="2096838"/>
            <a:ext cx="489384" cy="1495640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46" name="Rectangle 64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7" name="Parallelogram 64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9" name="Parallelogram 64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50" name="Straight Connector 64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2" name="TextBox 651"/>
          <p:cNvSpPr txBox="1"/>
          <p:nvPr/>
        </p:nvSpPr>
        <p:spPr>
          <a:xfrm>
            <a:off x="1994450" y="322931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653" name="TextBox 652"/>
          <p:cNvSpPr txBox="1"/>
          <p:nvPr/>
        </p:nvSpPr>
        <p:spPr>
          <a:xfrm>
            <a:off x="2440789" y="32362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654" name="TextBox 653"/>
          <p:cNvSpPr txBox="1"/>
          <p:nvPr/>
        </p:nvSpPr>
        <p:spPr>
          <a:xfrm>
            <a:off x="2153430" y="218431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55" name="TextBox 654"/>
          <p:cNvSpPr txBox="1"/>
          <p:nvPr/>
        </p:nvSpPr>
        <p:spPr>
          <a:xfrm>
            <a:off x="2555599" y="219457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56" name="TextBox 655"/>
          <p:cNvSpPr txBox="1"/>
          <p:nvPr/>
        </p:nvSpPr>
        <p:spPr>
          <a:xfrm>
            <a:off x="2921164" y="220482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57" name="TextBox 656"/>
          <p:cNvSpPr txBox="1"/>
          <p:nvPr/>
        </p:nvSpPr>
        <p:spPr>
          <a:xfrm>
            <a:off x="3235522" y="218431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658" name="TextBox 657"/>
          <p:cNvSpPr txBox="1"/>
          <p:nvPr/>
        </p:nvSpPr>
        <p:spPr>
          <a:xfrm>
            <a:off x="3069546" y="2869190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1607164" y="20516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60" name="TextBox 659"/>
          <p:cNvSpPr txBox="1"/>
          <p:nvPr/>
        </p:nvSpPr>
        <p:spPr>
          <a:xfrm rot="16200000">
            <a:off x="2846977" y="3962507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2</a:t>
            </a:r>
          </a:p>
        </p:txBody>
      </p:sp>
      <p:grpSp>
        <p:nvGrpSpPr>
          <p:cNvPr id="661" name="Group 660"/>
          <p:cNvGrpSpPr/>
          <p:nvPr/>
        </p:nvGrpSpPr>
        <p:grpSpPr>
          <a:xfrm>
            <a:off x="3589290" y="2287627"/>
            <a:ext cx="606856" cy="112351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62" name="Rectangle 661"/>
            <p:cNvSpPr/>
            <p:nvPr/>
          </p:nvSpPr>
          <p:spPr>
            <a:xfrm>
              <a:off x="9160944" y="1602336"/>
              <a:ext cx="662506" cy="182025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3" name="Parallelogram 662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8854528" y="2512462"/>
              <a:ext cx="659447" cy="1820255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5" name="Parallelogram 66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66" name="Straight Connector 665"/>
            <p:cNvCxnSpPr/>
            <p:nvPr/>
          </p:nvCxnSpPr>
          <p:spPr>
            <a:xfrm flipV="1">
              <a:off x="9510157" y="3419386"/>
              <a:ext cx="320006" cy="90605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7" name="Straight Connector 66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8" name="TextBox 667"/>
          <p:cNvSpPr txBox="1"/>
          <p:nvPr/>
        </p:nvSpPr>
        <p:spPr>
          <a:xfrm>
            <a:off x="3553357" y="3012178"/>
            <a:ext cx="465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grpSp>
        <p:nvGrpSpPr>
          <p:cNvPr id="669" name="Group 668"/>
          <p:cNvGrpSpPr/>
          <p:nvPr/>
        </p:nvGrpSpPr>
        <p:grpSpPr>
          <a:xfrm>
            <a:off x="4044089" y="2286183"/>
            <a:ext cx="606856" cy="112351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70" name="Rectangle 669"/>
            <p:cNvSpPr/>
            <p:nvPr/>
          </p:nvSpPr>
          <p:spPr>
            <a:xfrm>
              <a:off x="9160944" y="1602336"/>
              <a:ext cx="662506" cy="182025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1" name="Parallelogram 67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8854528" y="2512462"/>
              <a:ext cx="677089" cy="1820255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3" name="Parallelogram 67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74" name="Straight Connector 673"/>
            <p:cNvCxnSpPr/>
            <p:nvPr/>
          </p:nvCxnSpPr>
          <p:spPr>
            <a:xfrm flipV="1">
              <a:off x="9517034" y="3419386"/>
              <a:ext cx="313129" cy="90589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Straight Connector 67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6" name="TextBox 675"/>
          <p:cNvSpPr txBox="1"/>
          <p:nvPr/>
        </p:nvSpPr>
        <p:spPr>
          <a:xfrm>
            <a:off x="4069417" y="3001393"/>
            <a:ext cx="465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grpSp>
        <p:nvGrpSpPr>
          <p:cNvPr id="677" name="Group 676"/>
          <p:cNvGrpSpPr/>
          <p:nvPr/>
        </p:nvGrpSpPr>
        <p:grpSpPr>
          <a:xfrm>
            <a:off x="4504918" y="2286184"/>
            <a:ext cx="345976" cy="112573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678" name="Rectangle 67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9" name="Parallelogram 67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1" name="Parallelogram 68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82" name="Straight Connector 68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Straight Connector 68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4" name="TextBox 683"/>
          <p:cNvSpPr txBox="1"/>
          <p:nvPr/>
        </p:nvSpPr>
        <p:spPr>
          <a:xfrm>
            <a:off x="3713848" y="23188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685" name="TextBox 684"/>
          <p:cNvSpPr txBox="1"/>
          <p:nvPr/>
        </p:nvSpPr>
        <p:spPr>
          <a:xfrm>
            <a:off x="4156768" y="232034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686" name="TextBox 685"/>
          <p:cNvSpPr txBox="1"/>
          <p:nvPr/>
        </p:nvSpPr>
        <p:spPr>
          <a:xfrm>
            <a:off x="4543618" y="231539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687" name="Group 686"/>
          <p:cNvGrpSpPr/>
          <p:nvPr/>
        </p:nvGrpSpPr>
        <p:grpSpPr>
          <a:xfrm>
            <a:off x="4913147" y="2291525"/>
            <a:ext cx="647387" cy="1125423"/>
            <a:chOff x="8854165" y="1600200"/>
            <a:chExt cx="975998" cy="2732517"/>
          </a:xfrm>
          <a:solidFill>
            <a:srgbClr val="F3E85F">
              <a:alpha val="60000"/>
            </a:srgbClr>
          </a:solidFill>
        </p:grpSpPr>
        <p:sp>
          <p:nvSpPr>
            <p:cNvPr id="688" name="Rectangle 687"/>
            <p:cNvSpPr/>
            <p:nvPr/>
          </p:nvSpPr>
          <p:spPr>
            <a:xfrm>
              <a:off x="9132502" y="1602336"/>
              <a:ext cx="690949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9" name="Parallelogram 68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854529" y="2512463"/>
              <a:ext cx="674190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1" name="Parallelogram 69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92" name="Straight Connector 691"/>
            <p:cNvCxnSpPr/>
            <p:nvPr/>
          </p:nvCxnSpPr>
          <p:spPr>
            <a:xfrm flipV="1">
              <a:off x="9529301" y="3419383"/>
              <a:ext cx="300862" cy="88831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4" name="TextBox 693"/>
          <p:cNvSpPr txBox="1"/>
          <p:nvPr/>
        </p:nvSpPr>
        <p:spPr>
          <a:xfrm>
            <a:off x="4879811" y="3038351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4608</a:t>
            </a:r>
          </a:p>
        </p:txBody>
      </p:sp>
      <p:sp>
        <p:nvSpPr>
          <p:cNvPr id="695" name="TextBox 694"/>
          <p:cNvSpPr txBox="1"/>
          <p:nvPr/>
        </p:nvSpPr>
        <p:spPr>
          <a:xfrm rot="16200000">
            <a:off x="4746872" y="3668766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696" name="Right Arrow 695"/>
          <p:cNvSpPr/>
          <p:nvPr/>
        </p:nvSpPr>
        <p:spPr>
          <a:xfrm>
            <a:off x="5638398" y="2792581"/>
            <a:ext cx="2735272" cy="192675"/>
          </a:xfrm>
          <a:prstGeom prst="rightArrow">
            <a:avLst/>
          </a:prstGeom>
          <a:solidFill>
            <a:srgbClr val="FF9933"/>
          </a:solidFill>
          <a:ln>
            <a:solidFill>
              <a:srgbClr val="FF99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697" name="Group 696"/>
          <p:cNvGrpSpPr/>
          <p:nvPr/>
        </p:nvGrpSpPr>
        <p:grpSpPr>
          <a:xfrm>
            <a:off x="6061345" y="2281219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98" name="Rectangle 6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9" name="Parallelogram 6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1" name="Parallelogram 7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02" name="Straight Connector 7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4" name="TextBox 703"/>
          <p:cNvSpPr txBox="1"/>
          <p:nvPr/>
        </p:nvSpPr>
        <p:spPr>
          <a:xfrm>
            <a:off x="6050532" y="282566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05" name="TextBox 704"/>
          <p:cNvSpPr txBox="1"/>
          <p:nvPr/>
        </p:nvSpPr>
        <p:spPr>
          <a:xfrm rot="16200000">
            <a:off x="5770301" y="3850928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3</a:t>
            </a:r>
          </a:p>
        </p:txBody>
      </p:sp>
      <p:grpSp>
        <p:nvGrpSpPr>
          <p:cNvPr id="706" name="Group 705"/>
          <p:cNvGrpSpPr/>
          <p:nvPr/>
        </p:nvGrpSpPr>
        <p:grpSpPr>
          <a:xfrm>
            <a:off x="7097319" y="2286348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707" name="Rectangle 7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8" name="Parallelogram 7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0" name="Parallelogram 7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11" name="Straight Connector 7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3" name="TextBox 712"/>
          <p:cNvSpPr txBox="1"/>
          <p:nvPr/>
        </p:nvSpPr>
        <p:spPr>
          <a:xfrm>
            <a:off x="7086506" y="283079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14" name="TextBox 713"/>
          <p:cNvSpPr txBox="1"/>
          <p:nvPr/>
        </p:nvSpPr>
        <p:spPr>
          <a:xfrm rot="16200000">
            <a:off x="6840681" y="3879035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4</a:t>
            </a:r>
          </a:p>
        </p:txBody>
      </p:sp>
      <p:pic>
        <p:nvPicPr>
          <p:cNvPr id="715" name="Picture 7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33" y="1790739"/>
            <a:ext cx="1729172" cy="1759661"/>
          </a:xfrm>
          <a:prstGeom prst="rect">
            <a:avLst/>
          </a:prstGeom>
          <a:scene3d>
            <a:camera prst="orthographicFront">
              <a:rot lat="1200000" lon="17100000" rev="2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238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/>
      <p:bldP spid="582" grpId="0"/>
      <p:bldP spid="583" grpId="0"/>
      <p:bldP spid="585" grpId="0"/>
      <p:bldP spid="586" grpId="0"/>
      <p:bldP spid="587" grpId="0"/>
      <p:bldP spid="609" grpId="0"/>
      <p:bldP spid="610" grpId="0"/>
      <p:bldP spid="611" grpId="0"/>
      <p:bldP spid="612" grpId="0"/>
      <p:bldP spid="613" grpId="0"/>
      <p:bldP spid="614" grpId="0"/>
      <p:bldP spid="652" grpId="0"/>
      <p:bldP spid="653" grpId="0"/>
      <p:bldP spid="654" grpId="0"/>
      <p:bldP spid="655" grpId="0"/>
      <p:bldP spid="656" grpId="0"/>
      <p:bldP spid="657" grpId="0"/>
      <p:bldP spid="658" grpId="0"/>
      <p:bldP spid="660" grpId="0"/>
      <p:bldP spid="668" grpId="0"/>
      <p:bldP spid="676" grpId="0"/>
      <p:bldP spid="684" grpId="0"/>
      <p:bldP spid="685" grpId="0"/>
      <p:bldP spid="686" grpId="0"/>
      <p:bldP spid="694" grpId="0"/>
      <p:bldP spid="695" grpId="0"/>
      <p:bldP spid="696" grpId="0" animBg="1"/>
      <p:bldP spid="704" grpId="0"/>
      <p:bldP spid="705" grpId="0"/>
      <p:bldP spid="713" grpId="0"/>
      <p:bldP spid="7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THỰC NGHIỆM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186260" y="3222107"/>
            <a:ext cx="5244590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kết quả thực nghiệm của phương pháp đề xuất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6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BỘ DỮ LIỆU TẬP HUẤN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82998" y="1341170"/>
            <a:ext cx="720439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FER2013 </a:t>
            </a:r>
            <a:r>
              <a:rPr lang="en-US" sz="1800" dirty="0" err="1"/>
              <a:t>và</a:t>
            </a:r>
            <a:r>
              <a:rPr lang="en-US" sz="1800" dirty="0"/>
              <a:t> CK Plus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nhãn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bảy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: </a:t>
            </a:r>
            <a:r>
              <a:rPr lang="en-US" sz="1800" dirty="0" err="1"/>
              <a:t>giận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, </a:t>
            </a:r>
            <a:r>
              <a:rPr lang="en-US" sz="1800" dirty="0" err="1"/>
              <a:t>ghê</a:t>
            </a:r>
            <a:r>
              <a:rPr lang="en-US" sz="1800" dirty="0"/>
              <a:t> </a:t>
            </a:r>
            <a:r>
              <a:rPr lang="en-US" sz="1800" dirty="0" err="1"/>
              <a:t>tởm</a:t>
            </a:r>
            <a:r>
              <a:rPr lang="en-US" sz="1800" dirty="0"/>
              <a:t>, </a:t>
            </a:r>
            <a:r>
              <a:rPr lang="en-US" sz="1800" dirty="0" err="1"/>
              <a:t>sợ</a:t>
            </a:r>
            <a:r>
              <a:rPr lang="en-US" sz="1800" dirty="0"/>
              <a:t> </a:t>
            </a:r>
            <a:r>
              <a:rPr lang="en-US" sz="1800" dirty="0" err="1"/>
              <a:t>hãi</a:t>
            </a:r>
            <a:r>
              <a:rPr lang="en-US" sz="1800" dirty="0"/>
              <a:t>, </a:t>
            </a:r>
            <a:r>
              <a:rPr lang="en-US" sz="1800" dirty="0" err="1"/>
              <a:t>vui</a:t>
            </a:r>
            <a:r>
              <a:rPr lang="en-US" sz="1800" dirty="0"/>
              <a:t> </a:t>
            </a:r>
            <a:r>
              <a:rPr lang="en-US" sz="1800" dirty="0" err="1"/>
              <a:t>vẻ</a:t>
            </a:r>
            <a:r>
              <a:rPr lang="en-US" sz="1800" dirty="0"/>
              <a:t>, </a:t>
            </a:r>
            <a:r>
              <a:rPr lang="en-US" sz="1800" dirty="0" err="1"/>
              <a:t>buồn</a:t>
            </a:r>
            <a:r>
              <a:rPr lang="en-US" sz="1800" dirty="0"/>
              <a:t>, </a:t>
            </a:r>
            <a:r>
              <a:rPr lang="en-US" sz="1800" dirty="0" err="1"/>
              <a:t>ngạc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428976"/>
              </p:ext>
            </p:extLst>
          </p:nvPr>
        </p:nvGraphicFramePr>
        <p:xfrm>
          <a:off x="1082997" y="3129699"/>
          <a:ext cx="7204392" cy="131032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81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11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5162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CSDL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</a:rPr>
                        <a:t>Tổng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số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ảnh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</a:rPr>
                        <a:t>Bộ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ảnh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huấn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luyện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</a:rPr>
                        <a:t>Bộ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ảnh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kiểm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thử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</a:rPr>
                        <a:t>Kích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thước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</a:rPr>
                        <a:t>Số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lượng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trạng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thái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5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FER2013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32298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28709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3589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48x48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CK Plus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981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900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48x48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MÔI TRƯỜNG CHẠY THỬ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582394"/>
              </p:ext>
            </p:extLst>
          </p:nvPr>
        </p:nvGraphicFramePr>
        <p:xfrm>
          <a:off x="681180" y="2992453"/>
          <a:ext cx="8091454" cy="140043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96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11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329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Intel(R) Xeon(R) CPU @ 2.30 GHz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2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Tesla K80 12GB, GDDR5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VRAM,Intel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(R) Xeon(R) CPU @ 2.20 GHz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 Cloud, Intel(R) Xeon(R) CPU @ 2.30 GHz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969804" y="1292080"/>
            <a:ext cx="7204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Python</a:t>
            </a:r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Colaboratory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(Google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cứng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930340"/>
              </p:ext>
            </p:extLst>
          </p:nvPr>
        </p:nvGraphicFramePr>
        <p:xfrm>
          <a:off x="886120" y="2439875"/>
          <a:ext cx="7758258" cy="175505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86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7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5303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CSDL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huấn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011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95,9%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56,76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11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CK Plus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92,5%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48,6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82998" y="1585754"/>
            <a:ext cx="6588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FER2013 </a:t>
            </a:r>
            <a:r>
              <a:rPr lang="en-US" sz="1800" dirty="0" err="1">
                <a:ea typeface="Calibri" panose="020F0502020204030204" pitchFamily="34" charset="0"/>
              </a:rPr>
              <a:t>và</a:t>
            </a:r>
            <a:r>
              <a:rPr lang="en-US" sz="1800" dirty="0">
                <a:ea typeface="Calibri" panose="020F0502020204030204" pitchFamily="34" charset="0"/>
              </a:rPr>
              <a:t> CK Plus:</a:t>
            </a:r>
          </a:p>
        </p:txBody>
      </p:sp>
    </p:spTree>
    <p:extLst>
      <p:ext uri="{BB962C8B-B14F-4D97-AF65-F5344CB8AC3E}">
        <p14:creationId xmlns:p14="http://schemas.microsoft.com/office/powerpoint/2010/main" val="18607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82998" y="1254338"/>
            <a:ext cx="66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tế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tại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tuyến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Khoa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công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nghệ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thông</a:t>
            </a:r>
            <a:r>
              <a:rPr lang="en-US" sz="1800" dirty="0">
                <a:ea typeface="Calibri" panose="020F0502020204030204" pitchFamily="34" charset="0"/>
              </a:rPr>
              <a:t> tin </a:t>
            </a:r>
            <a:r>
              <a:rPr lang="en-US" sz="1800" dirty="0" err="1">
                <a:ea typeface="Calibri" panose="020F0502020204030204" pitchFamily="34" charset="0"/>
              </a:rPr>
              <a:t>Trường</a:t>
            </a:r>
            <a:r>
              <a:rPr lang="en-US" sz="1800" dirty="0">
                <a:ea typeface="Calibri" panose="020F0502020204030204" pitchFamily="34" charset="0"/>
              </a:rPr>
              <a:t> ĐHSP </a:t>
            </a:r>
            <a:r>
              <a:rPr lang="en-US" sz="1800" dirty="0" err="1">
                <a:ea typeface="Calibri" panose="020F0502020204030204" pitchFamily="34" charset="0"/>
              </a:rPr>
              <a:t>Hà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Nội</a:t>
            </a:r>
            <a:r>
              <a:rPr lang="en-US" sz="1800" dirty="0">
                <a:ea typeface="Calibri" panose="020F0502020204030204" pitchFamily="34" charset="0"/>
              </a:rPr>
              <a:t>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425116"/>
              </p:ext>
            </p:extLst>
          </p:nvPr>
        </p:nvGraphicFramePr>
        <p:xfrm>
          <a:off x="578899" y="2270188"/>
          <a:ext cx="7986199" cy="241493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0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0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67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3793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 sinh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gán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nhãn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nhận diện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xã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hội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CNTT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56,2%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1817.491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mềm nhúng và di động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1413.18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63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 triển phần mềm cho thiết bị di động K69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60,7%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1332.91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6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Hình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ảnh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dụ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CNTT”:</a:t>
            </a: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3" y="1942829"/>
            <a:ext cx="4068997" cy="224050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24" y="1942829"/>
            <a:ext cx="4068997" cy="2240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927" y="429092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650" y="4290921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Kết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quả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thu được từ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CNN”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329090697"/>
              </p:ext>
            </p:extLst>
          </p:nvPr>
        </p:nvGraphicFramePr>
        <p:xfrm>
          <a:off x="656354" y="1943047"/>
          <a:ext cx="4387510" cy="2781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3367478834"/>
              </p:ext>
            </p:extLst>
          </p:nvPr>
        </p:nvGraphicFramePr>
        <p:xfrm>
          <a:off x="5043864" y="1943047"/>
          <a:ext cx="3444246" cy="28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108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559165" y="385819"/>
            <a:ext cx="4753440" cy="76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NỘI DUNG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559165" y="2920817"/>
            <a:ext cx="4433854" cy="15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364" y="1151223"/>
            <a:ext cx="4833374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Giới</a:t>
            </a:r>
            <a:r>
              <a:rPr lang="en-US" sz="2400" b="1" dirty="0"/>
              <a:t> </a:t>
            </a:r>
            <a:r>
              <a:rPr lang="en-US" sz="2400" b="1" dirty="0" err="1"/>
              <a:t>thiệu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nghiệm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luận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34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8207" y="1211075"/>
            <a:ext cx="816502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 xuất một lược đồ hỗ trợ nhận dạng cảm xúc người học trong lớp học trực tuyến một cách tự động.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dung mô hình phát hiện mặt người dựa trên đặc trưng Haar và mạng tích chập CNN trong việc nhận dạng cảm xúc.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 kết quả thu được 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90%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59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123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tế.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 lượng khuôn mặt phát hiện trong ảnh lớp học còn hạn chế do điều kiện ánh sáng, góc chụp, …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 triển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ỨNG DỤNG CHO HỘI THẢO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9" t="4858" r="8397" b="7576"/>
          <a:stretch/>
        </p:blipFill>
        <p:spPr>
          <a:xfrm>
            <a:off x="56562" y="1280160"/>
            <a:ext cx="4988841" cy="2961488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915974189"/>
              </p:ext>
            </p:extLst>
          </p:nvPr>
        </p:nvGraphicFramePr>
        <p:xfrm>
          <a:off x="5089880" y="1280160"/>
          <a:ext cx="3871239" cy="2961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19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ỨNG DỤNG CHO HỘI THẢO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501195311"/>
              </p:ext>
            </p:extLst>
          </p:nvPr>
        </p:nvGraphicFramePr>
        <p:xfrm>
          <a:off x="4887749" y="1264637"/>
          <a:ext cx="4031845" cy="2944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80" y="1257316"/>
            <a:ext cx="4614205" cy="295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9803" y="635798"/>
            <a:ext cx="7108514" cy="182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TRÂN TRỌNG CẢM ƠN THẦY CÔ VÀ CÁC BẠN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342" y="3058964"/>
            <a:ext cx="4723304" cy="169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719803" y="2697150"/>
            <a:ext cx="1043213" cy="916135"/>
            <a:chOff x="4156076" y="3471862"/>
            <a:chExt cx="565150" cy="565150"/>
          </a:xfrm>
        </p:grpSpPr>
        <p:sp>
          <p:nvSpPr>
            <p:cNvPr id="18" name="Oval 494"/>
            <p:cNvSpPr>
              <a:spLocks noChangeArrowheads="1"/>
            </p:cNvSpPr>
            <p:nvPr/>
          </p:nvSpPr>
          <p:spPr bwMode="auto">
            <a:xfrm>
              <a:off x="4156076" y="3471862"/>
              <a:ext cx="565150" cy="565150"/>
            </a:xfrm>
            <a:prstGeom prst="ellipse">
              <a:avLst/>
            </a:prstGeom>
            <a:solidFill>
              <a:srgbClr val="3F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9" name="Freeform 495"/>
            <p:cNvSpPr>
              <a:spLocks/>
            </p:cNvSpPr>
            <p:nvPr/>
          </p:nvSpPr>
          <p:spPr bwMode="auto">
            <a:xfrm>
              <a:off x="4205289" y="3616325"/>
              <a:ext cx="438150" cy="314325"/>
            </a:xfrm>
            <a:custGeom>
              <a:avLst/>
              <a:gdLst>
                <a:gd name="T0" fmla="*/ 0 w 276"/>
                <a:gd name="T1" fmla="*/ 2147483646 h 198"/>
                <a:gd name="T2" fmla="*/ 2147483646 w 276"/>
                <a:gd name="T3" fmla="*/ 0 h 198"/>
                <a:gd name="T4" fmla="*/ 2147483646 w 276"/>
                <a:gd name="T5" fmla="*/ 2147483646 h 198"/>
                <a:gd name="T6" fmla="*/ 2147483646 w 276"/>
                <a:gd name="T7" fmla="*/ 2147483646 h 198"/>
                <a:gd name="T8" fmla="*/ 2147483646 w 276"/>
                <a:gd name="T9" fmla="*/ 2147483646 h 198"/>
                <a:gd name="T10" fmla="*/ 2147483646 w 276"/>
                <a:gd name="T11" fmla="*/ 2147483646 h 198"/>
                <a:gd name="T12" fmla="*/ 0 w 276"/>
                <a:gd name="T13" fmla="*/ 2147483646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6" h="198">
                  <a:moveTo>
                    <a:pt x="0" y="75"/>
                  </a:moveTo>
                  <a:lnTo>
                    <a:pt x="276" y="0"/>
                  </a:lnTo>
                  <a:lnTo>
                    <a:pt x="157" y="198"/>
                  </a:lnTo>
                  <a:lnTo>
                    <a:pt x="95" y="131"/>
                  </a:lnTo>
                  <a:lnTo>
                    <a:pt x="82" y="155"/>
                  </a:lnTo>
                  <a:lnTo>
                    <a:pt x="90" y="8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6"/>
            <p:cNvSpPr>
              <a:spLocks/>
            </p:cNvSpPr>
            <p:nvPr/>
          </p:nvSpPr>
          <p:spPr bwMode="auto">
            <a:xfrm>
              <a:off x="4335464" y="3616325"/>
              <a:ext cx="307975" cy="246062"/>
            </a:xfrm>
            <a:custGeom>
              <a:avLst/>
              <a:gdLst>
                <a:gd name="T0" fmla="*/ 2147483646 w 194"/>
                <a:gd name="T1" fmla="*/ 2147483646 h 155"/>
                <a:gd name="T2" fmla="*/ 2147483646 w 194"/>
                <a:gd name="T3" fmla="*/ 0 h 155"/>
                <a:gd name="T4" fmla="*/ 2147483646 w 194"/>
                <a:gd name="T5" fmla="*/ 2147483646 h 155"/>
                <a:gd name="T6" fmla="*/ 0 w 194"/>
                <a:gd name="T7" fmla="*/ 2147483646 h 155"/>
                <a:gd name="T8" fmla="*/ 2147483646 w 194"/>
                <a:gd name="T9" fmla="*/ 2147483646 h 155"/>
                <a:gd name="T10" fmla="*/ 2147483646 w 194"/>
                <a:gd name="T11" fmla="*/ 2147483646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155">
                  <a:moveTo>
                    <a:pt x="10" y="85"/>
                  </a:moveTo>
                  <a:lnTo>
                    <a:pt x="194" y="0"/>
                  </a:lnTo>
                  <a:lnTo>
                    <a:pt x="13" y="131"/>
                  </a:lnTo>
                  <a:lnTo>
                    <a:pt x="0" y="155"/>
                  </a:lnTo>
                  <a:lnTo>
                    <a:pt x="8" y="86"/>
                  </a:lnTo>
                  <a:lnTo>
                    <a:pt x="10" y="85"/>
                  </a:lnTo>
                  <a:close/>
                </a:path>
              </a:pathLst>
            </a:custGeom>
            <a:solidFill>
              <a:srgbClr val="CDC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97"/>
            <p:cNvSpPr>
              <a:spLocks/>
            </p:cNvSpPr>
            <p:nvPr/>
          </p:nvSpPr>
          <p:spPr bwMode="auto">
            <a:xfrm>
              <a:off x="4335464" y="3824287"/>
              <a:ext cx="31750" cy="38100"/>
            </a:xfrm>
            <a:custGeom>
              <a:avLst/>
              <a:gdLst>
                <a:gd name="T0" fmla="*/ 2147483646 w 20"/>
                <a:gd name="T1" fmla="*/ 0 h 24"/>
                <a:gd name="T2" fmla="*/ 2147483646 w 20"/>
                <a:gd name="T3" fmla="*/ 2147483646 h 24"/>
                <a:gd name="T4" fmla="*/ 0 w 20"/>
                <a:gd name="T5" fmla="*/ 2147483646 h 24"/>
                <a:gd name="T6" fmla="*/ 2147483646 w 20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4">
                  <a:moveTo>
                    <a:pt x="13" y="0"/>
                  </a:moveTo>
                  <a:lnTo>
                    <a:pt x="20" y="8"/>
                  </a:lnTo>
                  <a:lnTo>
                    <a:pt x="0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Google Shape;648;p62"/>
          <p:cNvSpPr txBox="1">
            <a:spLocks/>
          </p:cNvSpPr>
          <p:nvPr/>
        </p:nvSpPr>
        <p:spPr>
          <a:xfrm>
            <a:off x="1912586" y="2812316"/>
            <a:ext cx="4731616" cy="73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7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vi-VN" sz="32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198709"/>
            <a:ext cx="79005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Cảm xúc có ảnh hưởng đến khả năng tiếp thu và nhận thức thông tin.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Ekman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Friesen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con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sáu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ghê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tởm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28" y="3219422"/>
            <a:ext cx="5334744" cy="1238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9937" y="4457845"/>
            <a:ext cx="452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Một</a:t>
            </a:r>
            <a:r>
              <a:rPr lang="en-US" sz="1200" i="1" dirty="0"/>
              <a:t> </a:t>
            </a:r>
            <a:r>
              <a:rPr lang="en-US" sz="1200" i="1" dirty="0" err="1"/>
              <a:t>số</a:t>
            </a:r>
            <a:r>
              <a:rPr lang="en-US" sz="1200" i="1" dirty="0"/>
              <a:t> </a:t>
            </a:r>
            <a:r>
              <a:rPr lang="en-US" sz="1200" i="1" dirty="0" err="1"/>
              <a:t>hình</a:t>
            </a:r>
            <a:r>
              <a:rPr lang="en-US" sz="1200" i="1" dirty="0"/>
              <a:t> </a:t>
            </a:r>
            <a:r>
              <a:rPr lang="en-US" sz="1200" i="1" dirty="0" err="1"/>
              <a:t>ảnh</a:t>
            </a:r>
            <a:r>
              <a:rPr lang="en-US" sz="1200" i="1" dirty="0"/>
              <a:t> </a:t>
            </a:r>
            <a:r>
              <a:rPr lang="en-US" sz="1200" i="1" dirty="0" err="1"/>
              <a:t>được</a:t>
            </a:r>
            <a:r>
              <a:rPr lang="en-US" sz="1200" i="1" dirty="0"/>
              <a:t> </a:t>
            </a:r>
            <a:r>
              <a:rPr lang="en-US" sz="1200" i="1" dirty="0" err="1"/>
              <a:t>gán</a:t>
            </a:r>
            <a:r>
              <a:rPr lang="en-US" sz="1200" i="1" dirty="0"/>
              <a:t> </a:t>
            </a:r>
            <a:r>
              <a:rPr lang="en-US" sz="1200" i="1" dirty="0" err="1"/>
              <a:t>nhãn</a:t>
            </a:r>
            <a:r>
              <a:rPr lang="en-US" sz="1200" i="1" dirty="0"/>
              <a:t> </a:t>
            </a:r>
            <a:r>
              <a:rPr lang="en-US" sz="1200" i="1" dirty="0" err="1"/>
              <a:t>cảm</a:t>
            </a:r>
            <a:r>
              <a:rPr lang="en-US" sz="1200" i="1" dirty="0"/>
              <a:t> </a:t>
            </a:r>
            <a:r>
              <a:rPr lang="en-US" sz="1200" i="1" dirty="0" err="1"/>
              <a:t>xúc</a:t>
            </a:r>
            <a:r>
              <a:rPr lang="en-US" sz="1200" i="1" dirty="0"/>
              <a:t> </a:t>
            </a:r>
            <a:r>
              <a:rPr lang="en-US" sz="1200" i="1" dirty="0" err="1"/>
              <a:t>trong</a:t>
            </a:r>
            <a:r>
              <a:rPr lang="en-US" sz="1200" i="1" dirty="0"/>
              <a:t> CSDL FER2013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1735" y="1598908"/>
            <a:ext cx="421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khuôn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r>
              <a:rPr lang="en-US" sz="1800" dirty="0"/>
              <a:t>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920036" y="3558425"/>
            <a:ext cx="2681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Mô</a:t>
            </a:r>
            <a:r>
              <a:rPr lang="en-US" i="1" dirty="0"/>
              <a:t>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mạng</a:t>
            </a:r>
            <a:r>
              <a:rPr lang="en-US" i="1" dirty="0"/>
              <a:t> </a:t>
            </a:r>
            <a:r>
              <a:rPr lang="en-US" i="1" dirty="0" err="1"/>
              <a:t>tích</a:t>
            </a:r>
            <a:r>
              <a:rPr lang="en-US" i="1" dirty="0"/>
              <a:t> </a:t>
            </a:r>
            <a:r>
              <a:rPr lang="en-US" i="1" dirty="0" err="1"/>
              <a:t>chập</a:t>
            </a:r>
            <a:r>
              <a:rPr lang="en-US" i="1" dirty="0"/>
              <a:t> CNN</a:t>
            </a:r>
          </a:p>
        </p:txBody>
      </p:sp>
      <p:sp>
        <p:nvSpPr>
          <p:cNvPr id="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15" y="1733170"/>
            <a:ext cx="3542975" cy="1639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1735" y="226583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Convolution Neural Network (CNN) </a:t>
            </a:r>
            <a:r>
              <a:rPr lang="en-US" sz="1800" dirty="0" err="1"/>
              <a:t>đạt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r>
              <a:rPr lang="en-US" sz="1800" dirty="0"/>
              <a:t> </a:t>
            </a:r>
            <a:r>
              <a:rPr lang="en-US" sz="1800" dirty="0" err="1"/>
              <a:t>tốt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khuôn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endParaRPr lang="en-US" sz="1800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98607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13225" y="1198709"/>
            <a:ext cx="457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buộc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,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kém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690519" y="3021461"/>
            <a:ext cx="4572000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3"/>
              </a:buBlip>
            </a:pPr>
            <a:r>
              <a:rPr lang="en-US" sz="1800" dirty="0" err="1">
                <a:solidFill>
                  <a:schemeClr val="bg1"/>
                </a:solidFill>
              </a:rPr>
              <a:t>Cần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cụ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đánh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chủ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nhằm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nâng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cao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lượng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tuyến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01" y="1260183"/>
            <a:ext cx="2827724" cy="2882648"/>
          </a:xfrm>
          <a:prstGeom prst="rect">
            <a:avLst/>
          </a:prstGeom>
        </p:spPr>
      </p:pic>
      <p:sp>
        <p:nvSpPr>
          <p:cNvPr id="7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BÀI TOÁN</a:t>
            </a:r>
            <a:endParaRPr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1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GIẢI PHÁP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dạng cảm xúc tự động hỗ trợ nâng cao chất lượng đào tạo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5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PHƯƠNG PHÁP ĐỀ XUẤT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29710" y="1801963"/>
            <a:ext cx="1299806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165209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9" y="2547138"/>
            <a:ext cx="1319187" cy="98438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04" y="2547138"/>
            <a:ext cx="1770405" cy="10793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84" y="2547138"/>
            <a:ext cx="1318555" cy="986753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5" y="2792114"/>
            <a:ext cx="521613" cy="4833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4" y="2547138"/>
            <a:ext cx="1096414" cy="109851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5480" y="1795239"/>
            <a:ext cx="1318555" cy="642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47075" y="1801875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415804" y="1801875"/>
            <a:ext cx="1731415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1350" y="1788516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3338982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10771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7243256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HÌNH ẢNH ĐẦU VÀO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9925" y="1366959"/>
            <a:ext cx="816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" y="2245205"/>
            <a:ext cx="1531933" cy="8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8" y="2245205"/>
            <a:ext cx="1717206" cy="86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4" y="3105004"/>
            <a:ext cx="1538214" cy="113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9" y="3105004"/>
            <a:ext cx="1717205" cy="1138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7790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4427789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6" y="2008353"/>
            <a:ext cx="1333502" cy="1333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92" y="1853974"/>
            <a:ext cx="1514165" cy="1514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60" y="3532600"/>
            <a:ext cx="187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1121</Words>
  <Application>Microsoft Macintosh PowerPoint</Application>
  <PresentationFormat>On-screen Show (16:9)</PresentationFormat>
  <Paragraphs>190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</vt:lpstr>
      <vt:lpstr>Fira Sans Extra Condensed Medium</vt:lpstr>
      <vt:lpstr>Arial</vt:lpstr>
      <vt:lpstr>Wingdings</vt:lpstr>
      <vt:lpstr>Arial(body)</vt:lpstr>
      <vt:lpstr>Montserrat</vt:lpstr>
      <vt:lpstr>Fira Sans Extra Condensed Mediu</vt:lpstr>
      <vt:lpstr>Times New Roman</vt:lpstr>
      <vt:lpstr>Management Consulting Toolkit by Slidesgo</vt:lpstr>
      <vt:lpstr>PowerPoint Presentation</vt:lpstr>
      <vt:lpstr>NỘI DUNG</vt:lpstr>
      <vt:lpstr>GIỚI THIỆU</vt:lpstr>
      <vt:lpstr>GIỚI THIỆU</vt:lpstr>
      <vt:lpstr>GIỚI THIỆU</vt:lpstr>
      <vt:lpstr>BÀI TOÁN</vt:lpstr>
      <vt:lpstr>GIẢI PHÁP</vt:lpstr>
      <vt:lpstr>PHƯƠNG PHÁP ĐỀ XUẤT</vt:lpstr>
      <vt:lpstr>HÌNH ẢNH ĐẦU VÀO</vt:lpstr>
      <vt:lpstr>PHÁT HIỆN KHUÔN MẶT</vt:lpstr>
      <vt:lpstr>TIỀN XỬ LÝ HÌNH ẢNH</vt:lpstr>
      <vt:lpstr>NHẬN DIỆN CẢM XÚC</vt:lpstr>
      <vt:lpstr>THỰC NGHIỆM</vt:lpstr>
      <vt:lpstr>BỘ DỮ LIỆU TẬP HUẤN</vt:lpstr>
      <vt:lpstr>MÔI TRƯỜNG CHẠY THỬ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ỨNG DỤNG CHO HỘI THẢO</vt:lpstr>
      <vt:lpstr>ỨNG DỤNG CHO HỘI THẢO</vt:lpstr>
      <vt:lpstr>TRÂN TRỌNG CẢM ƠN THẦY CÔ VÀ CÁC BẠN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Huy</dc:creator>
  <cp:lastModifiedBy>Thanh Trung Dang</cp:lastModifiedBy>
  <cp:revision>111</cp:revision>
  <dcterms:modified xsi:type="dcterms:W3CDTF">2021-10-23T01:57:18Z</dcterms:modified>
</cp:coreProperties>
</file>